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04" autoAdjust="0"/>
    <p:restoredTop sz="94660"/>
  </p:normalViewPr>
  <p:slideViewPr>
    <p:cSldViewPr snapToGrid="0" snapToObjects="1">
      <p:cViewPr>
        <p:scale>
          <a:sx n="50" d="100"/>
          <a:sy n="50" d="100"/>
        </p:scale>
        <p:origin x="-3344" y="-10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D27F7-9EF7-0C4F-894E-C435E4AB2EBC}" type="datetimeFigureOut">
              <a:rPr lang="en-US" smtClean="0"/>
              <a:t>4/5/15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CF79A-2C9E-0648-AE62-AEE9F847D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5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F3520-AFFD-1446-A579-6C83B4D7BADC}" type="datetimeFigureOut">
              <a:rPr lang="en-US" smtClean="0"/>
              <a:t>4/5/15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CE7C3-15EF-3D4E-BBD6-8B736995B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804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CE7C3-15EF-3D4E-BBD6-8B736995B7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64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CE7C3-15EF-3D4E-BBD6-8B736995B7E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06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FD98-3C4B-CD44-A43E-C3E37598C4BF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494" y="6423198"/>
            <a:ext cx="630621" cy="359760"/>
          </a:xfrm>
        </p:spPr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3838111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1877" y="4282839"/>
            <a:ext cx="8576373" cy="151152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4"/>
            <a:ext cx="7808976" cy="2903175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919" y="3352180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BA12-F944-B242-B354-44826D473D9C}" type="datetime1">
              <a:rPr lang="en-US" smtClean="0"/>
              <a:t>4/5/15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AA5B2-9F57-E74F-AEE9-E3BC1B88FACB}" type="datetime1">
              <a:rPr lang="en-US" smtClean="0"/>
              <a:t>4/5/15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CB6D-A60B-724E-84E9-4FB87F78CEBD}" type="datetime1">
              <a:rPr lang="en-US" smtClean="0"/>
              <a:t>4/5/15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32A0-E6BD-B94D-A3AF-6E16E2EFA0C5}" type="datetime1">
              <a:rPr lang="en-US" smtClean="0"/>
              <a:t>4/5/15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C1480-DAE6-774C-A9F8-E0B6E4B90183}" type="datetime1">
              <a:rPr lang="en-US" smtClean="0"/>
              <a:t>4/5/15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B324-69C5-DD4E-9B0F-14ACF27DEF5C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9DCE-3C7A-1E47-9F32-A0229E879E13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2B26-501D-7A49-8F95-EA53493EBF41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6459" y="6428532"/>
            <a:ext cx="630621" cy="359760"/>
          </a:xfrm>
        </p:spPr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4C60-5B98-2E4F-B256-EC4A0147F6CE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1D4D1-95F3-BB46-8BB5-184CACDF33E4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6261-3A35-F947-9197-979CD68EBA59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D855-E637-C449-B9FD-243E0D014EB2}" type="datetime1">
              <a:rPr lang="en-US" smtClean="0"/>
              <a:t>4/5/15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8A23A-3148-2E48-BA55-A6785A25B5B2}" type="datetime1">
              <a:rPr lang="en-US" smtClean="0"/>
              <a:t>4/5/15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E528-5CDB-0A4C-B3A5-13D7D5B66F1B}" type="datetime1">
              <a:rPr lang="en-US" smtClean="0"/>
              <a:t>4/5/15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3A4A-F031-FB44-B08F-2FAA54C6C944}" type="datetime1">
              <a:rPr lang="en-US" smtClean="0"/>
              <a:t>4/5/15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E8AD71E-3560-504D-ACBA-90988E78410F}" type="datetime1">
              <a:rPr lang="en-US" smtClean="0"/>
              <a:t>4/5/15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2015, EV3Lessons.com, (last edit 4/5/2015)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0E13C09E-B59A-4C4C-B0C6-9CF1867CD9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527" y="2621315"/>
            <a:ext cx="8377324" cy="1602037"/>
          </a:xfrm>
        </p:spPr>
        <p:txBody>
          <a:bodyPr>
            <a:noAutofit/>
          </a:bodyPr>
          <a:lstStyle/>
          <a:p>
            <a:r>
              <a:rPr lang="en-US" sz="4000" dirty="0" smtClean="0"/>
              <a:t>Intermediate Programming Lesson:</a:t>
            </a:r>
            <a:br>
              <a:rPr lang="en-US" sz="4000" dirty="0" smtClean="0"/>
            </a:br>
            <a:r>
              <a:rPr lang="en-US" sz="4000" dirty="0" smtClean="0"/>
              <a:t>Improving Robot Reliability in FLL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595" y="4897745"/>
            <a:ext cx="5326597" cy="1151697"/>
          </a:xfrm>
        </p:spPr>
        <p:txBody>
          <a:bodyPr/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93226" y="5403111"/>
            <a:ext cx="5081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By Droids Robotics</a:t>
            </a:r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7251" y="5773587"/>
            <a:ext cx="1117600" cy="393700"/>
          </a:xfrm>
          <a:prstGeom prst="rect">
            <a:avLst/>
          </a:prstGeom>
        </p:spPr>
      </p:pic>
      <p:pic>
        <p:nvPicPr>
          <p:cNvPr id="8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340" y="931696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roidslogo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6" y="4964247"/>
            <a:ext cx="1085195" cy="1085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690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239" y="565623"/>
            <a:ext cx="6508377" cy="845704"/>
          </a:xfrm>
          <a:noFill/>
        </p:spPr>
        <p:txBody>
          <a:bodyPr/>
          <a:lstStyle/>
          <a:p>
            <a:r>
              <a:rPr lang="en-US" dirty="0" smtClean="0"/>
              <a:t>Using Coast &amp; Reset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pic>
        <p:nvPicPr>
          <p:cNvPr id="5" name="Picture 4" descr="Screen Shot 2014-11-04 at 1.16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22" y="2040021"/>
            <a:ext cx="8686801" cy="18175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1693" y="4671083"/>
            <a:ext cx="565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reliable!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68462" y="3297410"/>
            <a:ext cx="4478694" cy="4678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58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693" y="608372"/>
            <a:ext cx="6508377" cy="773108"/>
          </a:xfrm>
          <a:noFill/>
        </p:spPr>
        <p:txBody>
          <a:bodyPr/>
          <a:lstStyle/>
          <a:p>
            <a:r>
              <a:rPr lang="en-US" dirty="0" smtClean="0"/>
              <a:t>Other Factors in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27462"/>
            <a:ext cx="8388778" cy="409870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Battery </a:t>
            </a:r>
            <a:r>
              <a:rPr lang="en-US" b="1" dirty="0" smtClean="0"/>
              <a:t>life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you program your robot when the battery life is low, it won’t run the </a:t>
            </a:r>
            <a:r>
              <a:rPr lang="en-US" dirty="0" smtClean="0"/>
              <a:t>same when fully charged</a:t>
            </a:r>
          </a:p>
          <a:p>
            <a:pPr lvl="2"/>
            <a:r>
              <a:rPr lang="en-US" dirty="0" smtClean="0"/>
              <a:t>Motors behave differently with low battery</a:t>
            </a:r>
          </a:p>
          <a:p>
            <a:pPr lvl="2"/>
            <a:r>
              <a:rPr lang="en-US" dirty="0" smtClean="0"/>
              <a:t>But using sensors makes you not as dependent on battery</a:t>
            </a:r>
          </a:p>
          <a:p>
            <a:r>
              <a:rPr lang="en-US" b="1" dirty="0" smtClean="0"/>
              <a:t>LEGO pieces come apart over time:</a:t>
            </a:r>
          </a:p>
          <a:p>
            <a:pPr lvl="1"/>
            <a:r>
              <a:rPr lang="en-US" dirty="0" smtClean="0"/>
              <a:t>Squeeze in LEGO pieces in key areas before a run – the pegs get loose which means the sensors may not be in the same place as a previous run</a:t>
            </a:r>
          </a:p>
          <a:p>
            <a:pPr lvl="1"/>
            <a:r>
              <a:rPr lang="en-US" dirty="0" smtClean="0"/>
              <a:t>Push wires in for sensors and motors.  They come out!</a:t>
            </a:r>
          </a:p>
          <a:p>
            <a:r>
              <a:rPr lang="en-US" b="1" dirty="0" smtClean="0"/>
              <a:t>Motors and sensors don’t always match:</a:t>
            </a:r>
          </a:p>
          <a:p>
            <a:pPr lvl="1"/>
            <a:r>
              <a:rPr lang="en-US" dirty="0" smtClean="0"/>
              <a:t>Some teams test motors</a:t>
            </a:r>
            <a:r>
              <a:rPr lang="en-US" dirty="0"/>
              <a:t>, sensors and wheels to make sure </a:t>
            </a:r>
            <a:r>
              <a:rPr lang="en-US" dirty="0" smtClean="0"/>
              <a:t>that they match</a:t>
            </a:r>
          </a:p>
          <a:p>
            <a:pPr lvl="1"/>
            <a:r>
              <a:rPr lang="en-US" dirty="0" smtClean="0"/>
              <a:t>You will never get a perfect match so we recommend use other techniques and accept that they will be different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12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77" y="2133600"/>
            <a:ext cx="8426173" cy="3992563"/>
          </a:xfrm>
        </p:spPr>
        <p:txBody>
          <a:bodyPr/>
          <a:lstStyle/>
          <a:p>
            <a:r>
              <a:rPr lang="en-US" dirty="0" smtClean="0"/>
              <a:t>This lesson was written by Sanjay and Arvind Seshan from Droids Robotics</a:t>
            </a:r>
          </a:p>
          <a:p>
            <a:r>
              <a:rPr lang="en-US" dirty="0" smtClean="0"/>
              <a:t>More </a:t>
            </a:r>
            <a:r>
              <a:rPr lang="en-US" dirty="0"/>
              <a:t>lessons are available at </a:t>
            </a:r>
            <a:r>
              <a:rPr lang="en-US" dirty="0" smtClean="0"/>
              <a:t>www.ev3lessons.com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889" y="3939089"/>
            <a:ext cx="2495686" cy="879162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199" y="5129120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8920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1" y="2133600"/>
            <a:ext cx="8375650" cy="3992563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dirty="0" smtClean="0"/>
              <a:t>Learn how to make your robot more reliable in First Lego League</a:t>
            </a:r>
          </a:p>
          <a:p>
            <a:pPr marL="457200" indent="-457200">
              <a:buAutoNum type="arabicParenR"/>
            </a:pPr>
            <a:r>
              <a:rPr lang="en-US" dirty="0" smtClean="0"/>
              <a:t>Learn about common problems you might face</a:t>
            </a:r>
          </a:p>
          <a:p>
            <a:pPr marL="457200" indent="-457200">
              <a:buAutoNum type="arabicParenR"/>
            </a:pPr>
            <a:r>
              <a:rPr lang="en-US" dirty="0" smtClean="0"/>
              <a:t>Learn some possible solutions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8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2917" y="519634"/>
            <a:ext cx="6597880" cy="826789"/>
          </a:xfrm>
          <a:noFill/>
        </p:spPr>
        <p:txBody>
          <a:bodyPr/>
          <a:lstStyle/>
          <a:p>
            <a:r>
              <a:rPr lang="en-US" dirty="0" smtClean="0"/>
              <a:t>Sources of Problems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232805"/>
              </p:ext>
            </p:extLst>
          </p:nvPr>
        </p:nvGraphicFramePr>
        <p:xfrm>
          <a:off x="579749" y="1966966"/>
          <a:ext cx="8191048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524"/>
                <a:gridCol w="40955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Impact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Alignment in base varies from run to 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Each run is different</a:t>
                      </a:r>
                      <a:r>
                        <a:rPr lang="en-US" baseline="0" dirty="0" smtClean="0"/>
                        <a:t> and missions sometimes work. 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Robots don’t travel straight for long or turn exactly the same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is hard</a:t>
                      </a:r>
                      <a:r>
                        <a:rPr lang="en-US" baseline="0" dirty="0" smtClean="0"/>
                        <a:t> to predict the robot location exactly.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Errors accumulate as you travel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 missions tend to fail. It is hard</a:t>
                      </a:r>
                      <a:r>
                        <a:rPr lang="en-US" baseline="0" dirty="0" smtClean="0"/>
                        <a:t> to do missions far from base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Adjusting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motors/attachments in base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First</a:t>
                      </a:r>
                      <a:r>
                        <a:rPr lang="en-US" baseline="0" dirty="0" smtClean="0"/>
                        <a:t> move out of base may behave differently each time.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Attachments don’t work the same each time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Battery levels impact motor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Tweaks that work today fail</a:t>
                      </a:r>
                      <a:r>
                        <a:rPr lang="en-US" baseline="0" dirty="0" smtClean="0"/>
                        <a:t> tomorrow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0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394" y="426720"/>
            <a:ext cx="8500365" cy="1099446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Starting Points in Base are Critical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12" y="1902010"/>
            <a:ext cx="5717500" cy="4237184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FLL teams need to figure out where to start in base</a:t>
            </a:r>
          </a:p>
          <a:p>
            <a:pPr lvl="1"/>
            <a:r>
              <a:rPr lang="en-US" b="1" dirty="0" smtClean="0"/>
              <a:t>Jigs: </a:t>
            </a:r>
            <a:r>
              <a:rPr lang="en-US" dirty="0" smtClean="0"/>
              <a:t>a LEGO ruler/wall that your robot can align against them in base</a:t>
            </a:r>
          </a:p>
          <a:p>
            <a:pPr lvl="1"/>
            <a:r>
              <a:rPr lang="en-US" b="1" dirty="0" smtClean="0"/>
              <a:t>Same start each time: </a:t>
            </a:r>
            <a:r>
              <a:rPr lang="en-US" dirty="0" smtClean="0"/>
              <a:t>pick one spot and start there no matter what the mission for easy starts</a:t>
            </a:r>
          </a:p>
          <a:p>
            <a:pPr lvl="1"/>
            <a:r>
              <a:rPr lang="en-US" b="1" dirty="0" smtClean="0"/>
              <a:t>Inch marks: </a:t>
            </a:r>
            <a:r>
              <a:rPr lang="en-US" dirty="0" smtClean="0"/>
              <a:t>Use the inch marks to pick a starting spot for each run</a:t>
            </a:r>
          </a:p>
          <a:p>
            <a:pPr lvl="1"/>
            <a:r>
              <a:rPr lang="en-US" b="1" dirty="0" smtClean="0"/>
              <a:t>Words: </a:t>
            </a:r>
            <a:r>
              <a:rPr lang="en-US" dirty="0" smtClean="0"/>
              <a:t>Base has words. If you aren’t near an inch mark, pick a word or letter to start on.	</a:t>
            </a:r>
          </a:p>
          <a:p>
            <a:r>
              <a:rPr lang="en-US" dirty="0" smtClean="0"/>
              <a:t>Even better, try to find a way to align the robot using other techniques (see next page)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324790"/>
            <a:ext cx="6007100" cy="365125"/>
          </a:xfrm>
        </p:spPr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 rot="16200000">
            <a:off x="6812631" y="2282072"/>
            <a:ext cx="1929324" cy="2080962"/>
            <a:chOff x="7130258" y="2305921"/>
            <a:chExt cx="1929324" cy="2080962"/>
          </a:xfrm>
        </p:grpSpPr>
        <p:sp>
          <p:nvSpPr>
            <p:cNvPr id="14" name="Rectangle 13"/>
            <p:cNvSpPr/>
            <p:nvPr/>
          </p:nvSpPr>
          <p:spPr>
            <a:xfrm>
              <a:off x="7218332" y="2437400"/>
              <a:ext cx="1793706" cy="1949482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Triangle 7"/>
            <p:cNvSpPr/>
            <p:nvPr/>
          </p:nvSpPr>
          <p:spPr>
            <a:xfrm rot="5400000">
              <a:off x="7374307" y="2381700"/>
              <a:ext cx="768731" cy="980312"/>
            </a:xfrm>
            <a:prstGeom prst="rtTriangle">
              <a:avLst/>
            </a:prstGeom>
            <a:solidFill>
              <a:srgbClr val="FFFFFF"/>
            </a:solidFill>
            <a:ln w="38100" cmpd="sng"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 rot="19027525">
              <a:off x="7678581" y="2905314"/>
              <a:ext cx="674712" cy="701814"/>
              <a:chOff x="7631605" y="3030052"/>
              <a:chExt cx="674712" cy="701814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765298" y="3030052"/>
                <a:ext cx="412218" cy="701814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631605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194907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7142665" y="2464606"/>
              <a:ext cx="9135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Use a jig</a:t>
              </a:r>
              <a:endParaRPr lang="en-US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130259" y="2305921"/>
              <a:ext cx="1929323" cy="13267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6182844" y="3351395"/>
              <a:ext cx="1982902" cy="8807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8248829" y="3662395"/>
              <a:ext cx="617733" cy="5939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 rot="16200000">
            <a:off x="6996165" y="4635759"/>
            <a:ext cx="1793706" cy="194948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 rot="10800000">
            <a:off x="7710640" y="4773606"/>
            <a:ext cx="674712" cy="701814"/>
            <a:chOff x="7631605" y="3030052"/>
            <a:chExt cx="674712" cy="701814"/>
          </a:xfrm>
        </p:grpSpPr>
        <p:sp>
          <p:nvSpPr>
            <p:cNvPr id="29" name="Rounded Rectangle 28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841314" y="6139193"/>
            <a:ext cx="913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Use marks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 rot="16200000">
            <a:off x="5888475" y="5564427"/>
            <a:ext cx="1929323" cy="1326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884858" y="6507353"/>
            <a:ext cx="1982902" cy="8807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7097019" y="471364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260560" y="472122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12960" y="470652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572508" y="472122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736049" y="472880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888449" y="471410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047997" y="472880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211538" y="473638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363938" y="4721686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406092" y="1902009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665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487680"/>
            <a:ext cx="8399919" cy="99822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Robot Doesn’t Travel Straight &amp; Errors Accumulate Over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99919" cy="117672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By the time you get to the far side of the table, you are no longer in the right position</a:t>
            </a:r>
          </a:p>
          <a:p>
            <a:r>
              <a:rPr lang="en-US" dirty="0" smtClean="0"/>
              <a:t>Solution: Repeat alignment techniques multiple </a:t>
            </a:r>
            <a:r>
              <a:rPr lang="en-US" dirty="0"/>
              <a:t>times in a run for better </a:t>
            </a:r>
            <a:r>
              <a:rPr lang="en-US" dirty="0" smtClean="0"/>
              <a:t>reliability (see next slide)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 rot="5136764">
            <a:off x="791013" y="3734291"/>
            <a:ext cx="674712" cy="701814"/>
            <a:chOff x="7631605" y="3030052"/>
            <a:chExt cx="674712" cy="701814"/>
          </a:xfrm>
        </p:grpSpPr>
        <p:sp>
          <p:nvSpPr>
            <p:cNvPr id="6" name="Rounded Rectangle 5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Connector 9"/>
          <p:cNvCxnSpPr>
            <a:stCxn id="6" idx="2"/>
          </p:cNvCxnSpPr>
          <p:nvPr/>
        </p:nvCxnSpPr>
        <p:spPr>
          <a:xfrm flipV="1">
            <a:off x="778677" y="3553628"/>
            <a:ext cx="6351582" cy="5608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16404" y="3744144"/>
            <a:ext cx="1187198" cy="63769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Mission Model 1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 rot="5136764">
            <a:off x="834104" y="4726338"/>
            <a:ext cx="674712" cy="701814"/>
            <a:chOff x="7631605" y="3030052"/>
            <a:chExt cx="674712" cy="701814"/>
          </a:xfrm>
        </p:grpSpPr>
        <p:sp>
          <p:nvSpPr>
            <p:cNvPr id="14" name="Rounded Rectangle 13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/>
          <p:cNvCxnSpPr>
            <a:stCxn id="14" idx="2"/>
          </p:cNvCxnSpPr>
          <p:nvPr/>
        </p:nvCxnSpPr>
        <p:spPr>
          <a:xfrm flipV="1">
            <a:off x="821768" y="4545675"/>
            <a:ext cx="6351582" cy="5608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21469" y="4736191"/>
            <a:ext cx="1187198" cy="63769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Mission Model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12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277" y="576922"/>
            <a:ext cx="7586624" cy="693112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Where are you on the FLL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71579"/>
            <a:ext cx="5724713" cy="407373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Consider these alignment strategies that are commonly used:</a:t>
            </a:r>
          </a:p>
          <a:p>
            <a:pPr lvl="1"/>
            <a:r>
              <a:rPr lang="en-US" b="1" dirty="0" smtClean="0"/>
              <a:t>Align on walls </a:t>
            </a:r>
            <a:r>
              <a:rPr lang="en-US" dirty="0" smtClean="0"/>
              <a:t>– deliberately back into a wall to straighten out (note: </a:t>
            </a:r>
            <a:r>
              <a:rPr lang="en-US" dirty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ou may stall doing this. See the </a:t>
            </a:r>
            <a:r>
              <a:rPr lang="en-US" smtClean="0">
                <a:solidFill>
                  <a:srgbClr val="FF0000"/>
                </a:solidFill>
              </a:rPr>
              <a:t>Advanced: Stall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etection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esson)</a:t>
            </a:r>
            <a:endParaRPr lang="en-US" dirty="0" smtClean="0"/>
          </a:p>
          <a:p>
            <a:pPr lvl="1"/>
            <a:r>
              <a:rPr lang="en-US" b="1" dirty="0" smtClean="0"/>
              <a:t>Square/Align on lines </a:t>
            </a:r>
            <a:r>
              <a:rPr lang="en-US" dirty="0" smtClean="0"/>
              <a:t>–If you are moving angled, you can straighten out whenever you see a line. </a:t>
            </a:r>
            <a:r>
              <a:rPr lang="en-US" dirty="0" smtClean="0">
                <a:solidFill>
                  <a:srgbClr val="FF0000"/>
                </a:solidFill>
              </a:rPr>
              <a:t>(See </a:t>
            </a:r>
            <a:r>
              <a:rPr lang="en-US" dirty="0" smtClean="0">
                <a:solidFill>
                  <a:srgbClr val="FF0000"/>
                </a:solidFill>
              </a:rPr>
              <a:t>Advanced: Squaring </a:t>
            </a:r>
            <a:r>
              <a:rPr lang="en-US" dirty="0" smtClean="0">
                <a:solidFill>
                  <a:srgbClr val="FF0000"/>
                </a:solidFill>
              </a:rPr>
              <a:t>Lesson)</a:t>
            </a:r>
          </a:p>
          <a:p>
            <a:pPr lvl="1"/>
            <a:r>
              <a:rPr lang="en-US" b="1" dirty="0" smtClean="0"/>
              <a:t>Move until a line </a:t>
            </a:r>
            <a:r>
              <a:rPr lang="en-US" dirty="0" smtClean="0"/>
              <a:t>– travel until you find a line so you know where you are on the mat </a:t>
            </a:r>
            <a:r>
              <a:rPr lang="en-US" dirty="0" smtClean="0">
                <a:solidFill>
                  <a:srgbClr val="FF0000"/>
                </a:solidFill>
              </a:rPr>
              <a:t>(See </a:t>
            </a:r>
            <a:r>
              <a:rPr lang="en-US" dirty="0" smtClean="0">
                <a:solidFill>
                  <a:srgbClr val="FF0000"/>
                </a:solidFill>
              </a:rPr>
              <a:t>Beginner: Color Sensor)</a:t>
            </a:r>
          </a:p>
          <a:p>
            <a:pPr lvl="1"/>
            <a:r>
              <a:rPr lang="en-US" b="1" dirty="0" smtClean="0"/>
              <a:t>Align </a:t>
            </a:r>
            <a:r>
              <a:rPr lang="en-US" b="1" dirty="0" smtClean="0"/>
              <a:t>on a mission model </a:t>
            </a:r>
            <a:r>
              <a:rPr lang="en-US" dirty="0" smtClean="0"/>
              <a:t>– Mission models that are stuck in one place can be used to align against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965576" y="4311234"/>
            <a:ext cx="1861911" cy="11139"/>
          </a:xfrm>
          <a:prstGeom prst="line">
            <a:avLst/>
          </a:prstGeom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09201" y="5381705"/>
            <a:ext cx="1187198" cy="5347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Mission Model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 rot="20696983">
            <a:off x="7631605" y="3498023"/>
            <a:ext cx="674712" cy="701814"/>
            <a:chOff x="7631605" y="3030052"/>
            <a:chExt cx="674712" cy="701814"/>
          </a:xfrm>
        </p:grpSpPr>
        <p:sp>
          <p:nvSpPr>
            <p:cNvPr id="10" name="Rounded Rectangle 9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7833891" y="4679891"/>
            <a:ext cx="674712" cy="701814"/>
            <a:chOff x="7631605" y="3030052"/>
            <a:chExt cx="674712" cy="701814"/>
          </a:xfrm>
        </p:grpSpPr>
        <p:sp>
          <p:nvSpPr>
            <p:cNvPr id="15" name="Rounded Rectangle 14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7299244" y="2991159"/>
            <a:ext cx="1483679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400000">
            <a:off x="8156834" y="2423515"/>
            <a:ext cx="1202134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 rot="10800000">
            <a:off x="7727475" y="2274633"/>
            <a:ext cx="674712" cy="701814"/>
            <a:chOff x="7631605" y="3030052"/>
            <a:chExt cx="674712" cy="701814"/>
          </a:xfrm>
        </p:grpSpPr>
        <p:sp>
          <p:nvSpPr>
            <p:cNvPr id="21" name="Rounded Rectangle 20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740322" y="2512142"/>
            <a:ext cx="913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Back into walls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649288" y="3813736"/>
            <a:ext cx="913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Square on a line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696285" y="4861235"/>
            <a:ext cx="913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Align on a mission model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6303916" y="1855868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123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327" y="581462"/>
            <a:ext cx="7308099" cy="837929"/>
          </a:xfrm>
          <a:noFill/>
        </p:spPr>
        <p:txBody>
          <a:bodyPr/>
          <a:lstStyle/>
          <a:p>
            <a:r>
              <a:rPr lang="en-US" dirty="0" smtClean="0"/>
              <a:t>Adjusting Attachments in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86484"/>
            <a:ext cx="8266227" cy="3916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Just like the robot body, you need to set up your attachments in the same way each time for improving reliability</a:t>
            </a:r>
          </a:p>
          <a:p>
            <a:pPr lvl="1"/>
            <a:r>
              <a:rPr lang="en-US" dirty="0" smtClean="0"/>
              <a:t>Jigs that allow the attachment arm to only move to a certain level to make sure the arm is set the same way each time</a:t>
            </a:r>
          </a:p>
          <a:p>
            <a:pPr lvl="2"/>
            <a:r>
              <a:rPr lang="en-US" dirty="0" smtClean="0"/>
              <a:t>In Senior Solutions, we used a jig to make sure the arm that picked up the pill box always started at the right level</a:t>
            </a:r>
          </a:p>
          <a:p>
            <a:pPr lvl="1"/>
            <a:r>
              <a:rPr lang="en-US" dirty="0" smtClean="0"/>
              <a:t>Indicators on the robot (e.g. bright peg) might help you remember where to reset the arm to</a:t>
            </a:r>
          </a:p>
          <a:p>
            <a:pPr lvl="2"/>
            <a:r>
              <a:rPr lang="en-US" dirty="0" smtClean="0"/>
              <a:t>In Food Factor, we had a red peg in a hole to remember how far back to move the arm</a:t>
            </a:r>
          </a:p>
          <a:p>
            <a:pPr lvl="1"/>
            <a:r>
              <a:rPr lang="en-US" dirty="0" smtClean="0"/>
              <a:t>You can use a touch sensor to detect the position of an attachment at the start of a run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0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774" y="573286"/>
            <a:ext cx="6508377" cy="715390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Adjusting Motors in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661" y="1708500"/>
            <a:ext cx="4968482" cy="41465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Moving attachments or wheels</a:t>
            </a:r>
          </a:p>
          <a:p>
            <a:pPr lvl="1"/>
            <a:r>
              <a:rPr lang="en-US" dirty="0" smtClean="0"/>
              <a:t>When the program is stopped you can move wheels and attachments easily and it has no impact</a:t>
            </a:r>
          </a:p>
          <a:p>
            <a:pPr lvl="1"/>
            <a:r>
              <a:rPr lang="en-US" dirty="0" smtClean="0"/>
              <a:t>If a program is running, there are multiple steps</a:t>
            </a:r>
          </a:p>
          <a:p>
            <a:pPr marL="800100" lvl="2" indent="-342900">
              <a:buFont typeface="+mj-lt"/>
              <a:buAutoNum type="arabicPeriod"/>
            </a:pPr>
            <a:r>
              <a:rPr lang="en-US" dirty="0" smtClean="0"/>
              <a:t>You need to put the motors into “coast” mode</a:t>
            </a:r>
          </a:p>
          <a:p>
            <a:pPr marL="800100" lvl="2" indent="-342900">
              <a:buFont typeface="+mj-lt"/>
              <a:buAutoNum type="arabicPeriod"/>
            </a:pPr>
            <a:r>
              <a:rPr lang="en-US" dirty="0" smtClean="0"/>
              <a:t>If you move the motors in coast mode, the motors will move back to the original position on the first move!</a:t>
            </a:r>
          </a:p>
          <a:p>
            <a:pPr lvl="3"/>
            <a:r>
              <a:rPr lang="en-US" dirty="0" smtClean="0"/>
              <a:t>You need to “reset” the motor after an adjustment and before you start your run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pic>
        <p:nvPicPr>
          <p:cNvPr id="5" name="Picture 4" descr="Screen Shot 2014-11-04 at 12.56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65" y="2397222"/>
            <a:ext cx="3308886" cy="15810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93065" y="1708500"/>
            <a:ext cx="3308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1) Put all the motors you use on coast so you can move the motors by hand to adjust</a:t>
            </a:r>
            <a:endParaRPr lang="en-US" sz="1400" dirty="0"/>
          </a:p>
        </p:txBody>
      </p:sp>
      <p:pic>
        <p:nvPicPr>
          <p:cNvPr id="10" name="Picture 9" descr="Screen Shot 2014-11-04 at 12.58.5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65" y="4973191"/>
            <a:ext cx="3124739" cy="14029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693065" y="4398054"/>
            <a:ext cx="3308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2) Now you have to “reset” the motors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447963" y="1775130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748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279" y="474606"/>
            <a:ext cx="6508377" cy="845704"/>
          </a:xfrm>
          <a:noFill/>
        </p:spPr>
        <p:txBody>
          <a:bodyPr/>
          <a:lstStyle/>
          <a:p>
            <a:r>
              <a:rPr lang="en-US" dirty="0" smtClean="0"/>
              <a:t>Using Coast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2015, EV3Lessons.com, (last edit 4/5/2015)</a:t>
            </a:r>
            <a:endParaRPr lang="en-US"/>
          </a:p>
        </p:txBody>
      </p:sp>
      <p:pic>
        <p:nvPicPr>
          <p:cNvPr id="3" name="Picture 2" descr="Screen Shot 2014-11-04 at 1.16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5861"/>
            <a:ext cx="9144000" cy="32152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1693" y="4671083"/>
            <a:ext cx="5659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Doesn’t work well.  Not as reliable!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787950" y="3531348"/>
            <a:ext cx="4478694" cy="467876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5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</TotalTime>
  <Words>994</Words>
  <Application>Microsoft Macintosh PowerPoint</Application>
  <PresentationFormat>On-screen Show (4:3)</PresentationFormat>
  <Paragraphs>93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Spectrum</vt:lpstr>
      <vt:lpstr>Intermediate Programming Lesson: Improving Robot Reliability in FLL</vt:lpstr>
      <vt:lpstr>Lesson Objectives</vt:lpstr>
      <vt:lpstr>Sources of Problems</vt:lpstr>
      <vt:lpstr>Starting Points in Base are Critical</vt:lpstr>
      <vt:lpstr>Robot Doesn’t Travel Straight &amp; Errors Accumulate Over Time</vt:lpstr>
      <vt:lpstr>Where are you on the FLL table?</vt:lpstr>
      <vt:lpstr>Adjusting Attachments in Base</vt:lpstr>
      <vt:lpstr>Adjusting Motors in Base</vt:lpstr>
      <vt:lpstr>Using Coast</vt:lpstr>
      <vt:lpstr>Using Coast &amp; Reset</vt:lpstr>
      <vt:lpstr>Other Factors in Reliability</vt:lpstr>
      <vt:lpstr>Credits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Programming Lesson: Improving Robot Reliability in FLL</dc:title>
  <cp:lastModifiedBy>Sanjay Seshan</cp:lastModifiedBy>
  <cp:revision>6</cp:revision>
  <dcterms:created xsi:type="dcterms:W3CDTF">2014-11-14T02:10:18Z</dcterms:created>
  <dcterms:modified xsi:type="dcterms:W3CDTF">2015-04-05T18:10:42Z</dcterms:modified>
</cp:coreProperties>
</file>